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71" r:id="rId5"/>
    <p:sldId id="259" r:id="rId6"/>
    <p:sldId id="260" r:id="rId7"/>
    <p:sldId id="269" r:id="rId8"/>
    <p:sldId id="270" r:id="rId9"/>
    <p:sldId id="261" r:id="rId10"/>
    <p:sldId id="262" r:id="rId11"/>
    <p:sldId id="263" r:id="rId12"/>
    <p:sldId id="264" r:id="rId13"/>
    <p:sldId id="265" r:id="rId14"/>
    <p:sldId id="266" r:id="rId15"/>
    <p:sldId id="267" r:id="rId16"/>
    <p:sldId id="268" r:id="rId17"/>
  </p:sldIdLst>
  <p:sldSz cx="9144000" cy="5143500" type="screen16x9"/>
  <p:notesSz cx="6858000" cy="9144000"/>
  <p:embeddedFontLst>
    <p:embeddedFont>
      <p:font typeface="Average" panose="020B0604020202020204" charset="0"/>
      <p:regular r:id="rId19"/>
    </p:embeddedFont>
    <p:embeddedFont>
      <p:font typeface="Lato"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Nunito SemiBold"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t>This project is an effort to gamify throwing rubbish</a:t>
            </a:r>
            <a:endParaRPr sz="1400"/>
          </a:p>
          <a:p>
            <a:pPr marL="0" lvl="0" indent="0" algn="l" rtl="0">
              <a:lnSpc>
                <a:spcPct val="115000"/>
              </a:lnSpc>
              <a:spcBef>
                <a:spcPts val="0"/>
              </a:spcBef>
              <a:spcAft>
                <a:spcPts val="0"/>
              </a:spcAft>
              <a:buNone/>
            </a:pPr>
            <a:r>
              <a:rPr lang="en-GB" sz="1400"/>
              <a:t> in public places with high human traffic such as parks and beaches in order to counter the modern day problem of such places being littered with wastes and polluting the environment. The concept arises such that the rubbish bin would be ‘gamified’ and encourage people to throw rubbish. It also doubles as a possible way to cast votes if needed because of the counting capability </a:t>
            </a:r>
            <a:endParaRPr sz="1400"/>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f74b9e9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f74b9e9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f74b9e98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f74b9e98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Every day, parks and beaches are littered. The litters thrown around not only affects the environment on land, but also the marine environment as well. Therefore, Our group has come up with a solution to address this issue to make disposing waste fun.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f7e9fbaa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f7e9fbaa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are some of the problems our group has encountered</a:t>
            </a:r>
            <a:endParaRPr/>
          </a:p>
          <a:p>
            <a:pPr marL="0" lvl="0" indent="0" algn="l" rtl="0">
              <a:spcBef>
                <a:spcPts val="0"/>
              </a:spcBef>
              <a:spcAft>
                <a:spcPts val="0"/>
              </a:spcAft>
              <a:buNone/>
            </a:pPr>
            <a:r>
              <a:rPr lang="en-GB"/>
              <a:t>Volume of buzzer during field testing was too soft</a:t>
            </a:r>
            <a:br>
              <a:rPr lang="en-GB"/>
            </a:br>
            <a:r>
              <a:rPr lang="en-GB" b="1" u="sng"/>
              <a:t>Solution</a:t>
            </a:r>
            <a:r>
              <a:rPr lang="en-GB"/>
              <a:t>-Fixed by increasing volume in code</a:t>
            </a:r>
            <a:endParaRPr/>
          </a:p>
          <a:p>
            <a:pPr marL="457200" lvl="0" indent="0" algn="l" rtl="0">
              <a:lnSpc>
                <a:spcPct val="115000"/>
              </a:lnSpc>
              <a:spcBef>
                <a:spcPts val="0"/>
              </a:spcBef>
              <a:spcAft>
                <a:spcPts val="0"/>
              </a:spcAft>
              <a:buNone/>
            </a:pPr>
            <a:r>
              <a:rPr lang="en-GB"/>
              <a:t>Rational: Easiest and cheapest method</a:t>
            </a:r>
            <a:endParaRPr/>
          </a:p>
          <a:p>
            <a:pPr marL="0" lvl="0" indent="0" algn="l" rtl="0">
              <a:spcBef>
                <a:spcPts val="0"/>
              </a:spcBef>
              <a:spcAft>
                <a:spcPts val="0"/>
              </a:spcAft>
              <a:buNone/>
            </a:pPr>
            <a:r>
              <a:rPr lang="en-GB"/>
              <a:t>, weight of the bin, solar panel that we had wasn’t compliant to the voltage needed to charge the power bank (our charge controller) as it only amounted to 3v maximum ( 5v&gt; minimum).</a:t>
            </a:r>
            <a:endParaRPr/>
          </a:p>
          <a:p>
            <a:pPr marL="0" lvl="0" indent="0" algn="l" rtl="0">
              <a:spcBef>
                <a:spcPts val="0"/>
              </a:spcBef>
              <a:spcAft>
                <a:spcPts val="0"/>
              </a:spcAft>
              <a:buNone/>
            </a:pPr>
            <a:r>
              <a:rPr lang="en-GB"/>
              <a:t>There were mistakes when cutting/drilling the wood, causing the face of the wood to have wrong holes/ cuts</a:t>
            </a:r>
            <a:br>
              <a:rPr lang="en-GB"/>
            </a:br>
            <a:r>
              <a:rPr lang="en-GB" b="1" u="sng"/>
              <a:t>Solution</a:t>
            </a:r>
            <a:r>
              <a:rPr lang="en-GB"/>
              <a:t>-This was fixed by using wood putty</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thenounproject.com/term/buzzer/120957/"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s://www.trzcacak.rs/imgm/iTmRbox_solar-panel-comments-solar-panel-free-icon/" TargetMode="External"/><Relationship Id="rId4" Type="http://schemas.openxmlformats.org/officeDocument/2006/relationships/hyperlink" Target="https://icon-library.net/icon/heavy-icon-22.html"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slide" Target="slide5.xml"/><Relationship Id="rId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hyperlink" Target="https://icon-library.net/icon/fun-icon-png-13.html" TargetMode="External"/><Relationship Id="rId3" Type="http://schemas.openxmlformats.org/officeDocument/2006/relationships/image" Target="../media/image4.png"/><Relationship Id="rId7" Type="http://schemas.openxmlformats.org/officeDocument/2006/relationships/hyperlink" Target="https://www.onlinewebfonts.com/icon/215974"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thenounproject.com/term/litter/1339738/" TargetMode="External"/><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05075" y="809950"/>
            <a:ext cx="5770800" cy="1284600"/>
          </a:xfrm>
          <a:prstGeom prst="rect">
            <a:avLst/>
          </a:prstGeom>
        </p:spPr>
        <p:txBody>
          <a:bodyPr spcFirstLastPara="1" wrap="square" lIns="91425" tIns="91425" rIns="91425" bIns="91425" anchor="t" anchorCtr="0">
            <a:noAutofit/>
          </a:bodyPr>
          <a:lstStyle/>
          <a:p>
            <a:pPr marL="0" marR="266700" lvl="0" indent="0" algn="l" rtl="0">
              <a:lnSpc>
                <a:spcPct val="115000"/>
              </a:lnSpc>
              <a:spcBef>
                <a:spcPts val="200"/>
              </a:spcBef>
              <a:spcAft>
                <a:spcPts val="0"/>
              </a:spcAft>
              <a:buNone/>
            </a:pPr>
            <a:endParaRPr sz="1800">
              <a:solidFill>
                <a:srgbClr val="AF7B51"/>
              </a:solidFill>
              <a:latin typeface="Nunito SemiBold"/>
              <a:ea typeface="Nunito SemiBold"/>
              <a:cs typeface="Nunito SemiBold"/>
              <a:sym typeface="Nunito SemiBold"/>
            </a:endParaRPr>
          </a:p>
          <a:p>
            <a:pPr marL="0" lvl="0" indent="0" algn="l" rtl="0">
              <a:spcBef>
                <a:spcPts val="0"/>
              </a:spcBef>
              <a:spcAft>
                <a:spcPts val="0"/>
              </a:spcAft>
              <a:buNone/>
            </a:pPr>
            <a:r>
              <a:rPr lang="en-GB" sz="2400"/>
              <a:t>ME2203:Engineering Exploration and Design</a:t>
            </a:r>
            <a:endParaRPr sz="2400"/>
          </a:p>
        </p:txBody>
      </p:sp>
      <p:sp>
        <p:nvSpPr>
          <p:cNvPr id="229" name="Google Shape;229;p17"/>
          <p:cNvSpPr txBox="1"/>
          <p:nvPr/>
        </p:nvSpPr>
        <p:spPr>
          <a:xfrm>
            <a:off x="3963025" y="3358750"/>
            <a:ext cx="4988700" cy="9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a:ea typeface="Lato"/>
                <a:cs typeface="Lato"/>
                <a:sym typeface="Lato"/>
              </a:rPr>
              <a:t>By: Syed </a:t>
            </a:r>
            <a:r>
              <a:rPr lang="en-GB" dirty="0" err="1">
                <a:solidFill>
                  <a:srgbClr val="FFFFFF"/>
                </a:solidFill>
                <a:latin typeface="Lato"/>
                <a:ea typeface="Lato"/>
                <a:cs typeface="Lato"/>
                <a:sym typeface="Lato"/>
              </a:rPr>
              <a:t>Shahul</a:t>
            </a:r>
            <a:r>
              <a:rPr lang="en-GB" dirty="0">
                <a:solidFill>
                  <a:srgbClr val="FFFFFF"/>
                </a:solidFill>
                <a:latin typeface="Lato"/>
                <a:ea typeface="Lato"/>
                <a:cs typeface="Lato"/>
                <a:sym typeface="Lato"/>
              </a:rPr>
              <a:t>(1823857)</a:t>
            </a:r>
          </a:p>
          <a:p>
            <a:pPr marL="0" lvl="0" indent="0" algn="l" rtl="0">
              <a:spcBef>
                <a:spcPts val="0"/>
              </a:spcBef>
              <a:spcAft>
                <a:spcPts val="0"/>
              </a:spcAft>
              <a:buNone/>
            </a:pPr>
            <a:r>
              <a:rPr lang="en-GB" dirty="0">
                <a:solidFill>
                  <a:srgbClr val="FFFFFF"/>
                </a:solidFill>
                <a:latin typeface="Lato"/>
                <a:ea typeface="Lato"/>
                <a:cs typeface="Lato"/>
                <a:sym typeface="Lato"/>
              </a:rPr>
              <a:t>Lee Wen Da (1737510)</a:t>
            </a:r>
          </a:p>
          <a:p>
            <a:pPr marL="0" lvl="0" indent="0" algn="l" rtl="0">
              <a:spcBef>
                <a:spcPts val="0"/>
              </a:spcBef>
              <a:spcAft>
                <a:spcPts val="0"/>
              </a:spcAft>
              <a:buNone/>
            </a:pPr>
            <a:r>
              <a:rPr lang="en-GB" dirty="0">
                <a:solidFill>
                  <a:srgbClr val="FFFFFF"/>
                </a:solidFill>
                <a:latin typeface="Lato"/>
                <a:ea typeface="Lato"/>
                <a:cs typeface="Lato"/>
                <a:sym typeface="Lato"/>
              </a:rPr>
              <a:t>Joshua Lee  (1803093)</a:t>
            </a:r>
            <a:endParaRPr dirty="0">
              <a:solidFill>
                <a:srgbClr val="FFFFFF"/>
              </a:solidFill>
              <a:latin typeface="Lato"/>
              <a:ea typeface="Lato"/>
              <a:cs typeface="Lato"/>
              <a:sym typeface="Lato"/>
            </a:endParaRPr>
          </a:p>
        </p:txBody>
      </p:sp>
      <p:sp>
        <p:nvSpPr>
          <p:cNvPr id="230" name="Google Shape;230;p17"/>
          <p:cNvSpPr txBox="1"/>
          <p:nvPr/>
        </p:nvSpPr>
        <p:spPr>
          <a:xfrm>
            <a:off x="3482725" y="2503525"/>
            <a:ext cx="3296700" cy="9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FFFFFF"/>
                </a:solidFill>
                <a:latin typeface="Lato"/>
                <a:ea typeface="Lato"/>
                <a:cs typeface="Lato"/>
                <a:sym typeface="Lato"/>
              </a:rPr>
              <a:t>TAKE A STAND(TAS)</a:t>
            </a:r>
            <a:endParaRPr sz="2400" b="1">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3"/>
          <p:cNvSpPr txBox="1">
            <a:spLocks noGrp="1"/>
          </p:cNvSpPr>
          <p:nvPr>
            <p:ph type="title"/>
          </p:nvPr>
        </p:nvSpPr>
        <p:spPr>
          <a:xfrm>
            <a:off x="1297500" y="393750"/>
            <a:ext cx="55020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Advantages of TAS</a:t>
            </a:r>
            <a:endParaRPr/>
          </a:p>
        </p:txBody>
      </p:sp>
      <p:sp>
        <p:nvSpPr>
          <p:cNvPr id="288" name="Google Shape;288;p23"/>
          <p:cNvSpPr txBox="1">
            <a:spLocks noGrp="1"/>
          </p:cNvSpPr>
          <p:nvPr>
            <p:ph type="body" idx="1"/>
          </p:nvPr>
        </p:nvSpPr>
        <p:spPr>
          <a:xfrm>
            <a:off x="1297500" y="1447050"/>
            <a:ext cx="3798900" cy="31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~Clear rubbish passively</a:t>
            </a:r>
            <a:endParaRPr dirty="0"/>
          </a:p>
          <a:p>
            <a:pPr marL="0" lvl="0" indent="0" algn="l" rtl="0">
              <a:spcBef>
                <a:spcPts val="1600"/>
              </a:spcBef>
              <a:spcAft>
                <a:spcPts val="0"/>
              </a:spcAft>
              <a:buNone/>
            </a:pPr>
            <a:r>
              <a:rPr lang="en-GB" dirty="0"/>
              <a:t>~Low maintenance</a:t>
            </a:r>
            <a:endParaRPr dirty="0"/>
          </a:p>
          <a:p>
            <a:pPr marL="0" lvl="0" indent="0" algn="l" rtl="0">
              <a:spcBef>
                <a:spcPts val="1600"/>
              </a:spcBef>
              <a:spcAft>
                <a:spcPts val="0"/>
              </a:spcAft>
              <a:buNone/>
            </a:pPr>
            <a:r>
              <a:rPr lang="en-GB" dirty="0"/>
              <a:t>~Self sustaining</a:t>
            </a:r>
            <a:endParaRPr dirty="0"/>
          </a:p>
          <a:p>
            <a:pPr marL="0" lvl="0" indent="0" algn="l" rtl="0">
              <a:spcBef>
                <a:spcPts val="1600"/>
              </a:spcBef>
              <a:spcAft>
                <a:spcPts val="0"/>
              </a:spcAft>
              <a:buNone/>
            </a:pPr>
            <a:r>
              <a:rPr lang="en-GB" dirty="0"/>
              <a:t>~Weather resistant</a:t>
            </a:r>
            <a:endParaRPr dirty="0"/>
          </a:p>
          <a:p>
            <a:pPr marL="0" lvl="0" indent="0" algn="l" rtl="0">
              <a:spcBef>
                <a:spcPts val="1600"/>
              </a:spcBef>
              <a:spcAft>
                <a:spcPts val="0"/>
              </a:spcAft>
              <a:buNone/>
            </a:pPr>
            <a:r>
              <a:rPr lang="en-GB" dirty="0"/>
              <a:t>~Tamper resistant</a:t>
            </a:r>
            <a:endParaRPr dirty="0"/>
          </a:p>
          <a:p>
            <a:pPr marL="0" lvl="0" indent="0" algn="l" rtl="0">
              <a:spcBef>
                <a:spcPts val="1600"/>
              </a:spcBef>
              <a:spcAft>
                <a:spcPts val="0"/>
              </a:spcAft>
              <a:buNone/>
            </a:pPr>
            <a:r>
              <a:rPr lang="en-GB" dirty="0"/>
              <a:t>~Used for surveying</a:t>
            </a:r>
            <a:endParaRPr dirty="0"/>
          </a:p>
          <a:p>
            <a:pPr marL="0" lvl="0" indent="0" algn="l" rtl="0">
              <a:spcBef>
                <a:spcPts val="1600"/>
              </a:spcBef>
              <a:spcAft>
                <a:spcPts val="0"/>
              </a:spcAft>
              <a:buNone/>
            </a:pPr>
            <a:r>
              <a:rPr lang="en-GB" dirty="0"/>
              <a:t>~Buzzer and design makes TAS attractive</a:t>
            </a:r>
            <a:endParaRPr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Disadvantages of TAS </a:t>
            </a:r>
            <a:endParaRPr dirty="0"/>
          </a:p>
        </p:txBody>
      </p:sp>
      <p:sp>
        <p:nvSpPr>
          <p:cNvPr id="294" name="Google Shape;294;p24"/>
          <p:cNvSpPr txBox="1">
            <a:spLocks noGrp="1"/>
          </p:cNvSpPr>
          <p:nvPr>
            <p:ph type="body" idx="1"/>
          </p:nvPr>
        </p:nvSpPr>
        <p:spPr>
          <a:xfrm>
            <a:off x="1359550" y="1439188"/>
            <a:ext cx="5609700" cy="254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rPr>
              <a:t>~</a:t>
            </a:r>
            <a:r>
              <a:rPr lang="en-GB" sz="1400" dirty="0">
                <a:solidFill>
                  <a:srgbClr val="FFFFFF"/>
                </a:solidFill>
                <a:latin typeface="Arial"/>
                <a:ea typeface="Arial"/>
                <a:cs typeface="Arial"/>
                <a:sym typeface="Arial"/>
              </a:rPr>
              <a:t>Has to be under sunlight </a:t>
            </a:r>
            <a:endParaRPr sz="1400" dirty="0">
              <a:solidFill>
                <a:srgbClr val="FFFFFF"/>
              </a:solidFill>
              <a:latin typeface="Arial"/>
              <a:ea typeface="Arial"/>
              <a:cs typeface="Arial"/>
              <a:sym typeface="Arial"/>
            </a:endParaRPr>
          </a:p>
          <a:p>
            <a:pPr marL="0" lvl="0" indent="0" algn="l" rtl="0">
              <a:spcBef>
                <a:spcPts val="1600"/>
              </a:spcBef>
              <a:spcAft>
                <a:spcPts val="0"/>
              </a:spcAft>
              <a:buNone/>
            </a:pPr>
            <a:r>
              <a:rPr lang="en-GB" sz="1400" dirty="0">
                <a:solidFill>
                  <a:srgbClr val="FFFFFF"/>
                </a:solidFill>
                <a:latin typeface="Arial"/>
                <a:ea typeface="Arial"/>
                <a:cs typeface="Arial"/>
                <a:sym typeface="Arial"/>
              </a:rPr>
              <a:t>~Bin is heavy</a:t>
            </a:r>
            <a:endParaRPr sz="1400" dirty="0">
              <a:solidFill>
                <a:srgbClr val="FFFFFF"/>
              </a:solidFill>
              <a:latin typeface="Arial"/>
              <a:ea typeface="Arial"/>
              <a:cs typeface="Arial"/>
              <a:sym typeface="Arial"/>
            </a:endParaRPr>
          </a:p>
          <a:p>
            <a:pPr marL="0" lvl="0" indent="0" algn="l" rtl="0">
              <a:spcBef>
                <a:spcPts val="1600"/>
              </a:spcBef>
              <a:spcAft>
                <a:spcPts val="0"/>
              </a:spcAft>
              <a:buNone/>
            </a:pPr>
            <a:r>
              <a:rPr lang="en-GB" sz="1400" dirty="0">
                <a:solidFill>
                  <a:srgbClr val="FFFFFF"/>
                </a:solidFill>
                <a:latin typeface="Arial"/>
                <a:ea typeface="Arial"/>
                <a:cs typeface="Arial"/>
                <a:sym typeface="Arial"/>
              </a:rPr>
              <a:t>~3D printed parts takes very long</a:t>
            </a:r>
            <a:endParaRPr sz="1400" dirty="0">
              <a:solidFill>
                <a:srgbClr val="FFFFFF"/>
              </a:solidFill>
              <a:latin typeface="Arial"/>
              <a:ea typeface="Arial"/>
              <a:cs typeface="Arial"/>
              <a:sym typeface="Arial"/>
            </a:endParaRPr>
          </a:p>
          <a:p>
            <a:pPr marL="0" lvl="0" indent="0" algn="l" rtl="0">
              <a:spcBef>
                <a:spcPts val="1600"/>
              </a:spcBef>
              <a:spcAft>
                <a:spcPts val="0"/>
              </a:spcAft>
              <a:buNone/>
            </a:pPr>
            <a:r>
              <a:rPr lang="en-GB" sz="1400" dirty="0">
                <a:solidFill>
                  <a:srgbClr val="FFFFFF"/>
                </a:solidFill>
                <a:latin typeface="Arial"/>
                <a:ea typeface="Arial"/>
                <a:cs typeface="Arial"/>
                <a:sym typeface="Arial"/>
              </a:rPr>
              <a:t>~May short circuit if toppled over</a:t>
            </a:r>
            <a:endParaRPr sz="1400" dirty="0">
              <a:solidFill>
                <a:srgbClr val="FFFFFF"/>
              </a:solidFill>
              <a:latin typeface="Arial"/>
              <a:ea typeface="Arial"/>
              <a:cs typeface="Arial"/>
              <a:sym typeface="Arial"/>
            </a:endParaRPr>
          </a:p>
          <a:p>
            <a:pPr marL="0" lvl="0" indent="0" algn="l" rtl="0">
              <a:spcBef>
                <a:spcPts val="1600"/>
              </a:spcBef>
              <a:spcAft>
                <a:spcPts val="1600"/>
              </a:spcAft>
              <a:buNone/>
            </a:pPr>
            <a:endParaRPr sz="1400" dirty="0">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u="sng">
                <a:solidFill>
                  <a:srgbClr val="FFFFFF"/>
                </a:solidFill>
                <a:latin typeface="Arial"/>
                <a:ea typeface="Arial"/>
                <a:cs typeface="Arial"/>
                <a:sym typeface="Arial"/>
              </a:rPr>
              <a:t>Recommendations</a:t>
            </a:r>
            <a:endParaRPr>
              <a:solidFill>
                <a:srgbClr val="FFFFFF"/>
              </a:solidFill>
            </a:endParaRPr>
          </a:p>
        </p:txBody>
      </p:sp>
      <p:sp>
        <p:nvSpPr>
          <p:cNvPr id="300" name="Google Shape;300;p25"/>
          <p:cNvSpPr txBox="1"/>
          <p:nvPr/>
        </p:nvSpPr>
        <p:spPr>
          <a:xfrm>
            <a:off x="1703875" y="1289850"/>
            <a:ext cx="6735900" cy="342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solidFill>
                  <a:srgbClr val="FFFFFF"/>
                </a:solidFill>
              </a:rPr>
              <a:t>1)Use IC Chips such as ATTiny45 for the board </a:t>
            </a:r>
            <a:endParaRPr dirty="0">
              <a:solidFill>
                <a:srgbClr val="FFFFFF"/>
              </a:solidFill>
            </a:endParaRPr>
          </a:p>
          <a:p>
            <a:pPr marL="0" lvl="0" indent="0" algn="l" rtl="0">
              <a:lnSpc>
                <a:spcPct val="115000"/>
              </a:lnSpc>
              <a:spcBef>
                <a:spcPts val="0"/>
              </a:spcBef>
              <a:spcAft>
                <a:spcPts val="0"/>
              </a:spcAft>
              <a:buNone/>
            </a:pPr>
            <a:r>
              <a:rPr lang="en-GB" dirty="0">
                <a:solidFill>
                  <a:srgbClr val="FFFFFF"/>
                </a:solidFill>
              </a:rPr>
              <a:t>Rational: Reduce cost &amp; space by replacing Arduino</a:t>
            </a:r>
            <a:endParaRPr dirty="0">
              <a:solidFill>
                <a:srgbClr val="FFFFFF"/>
              </a:solidFill>
            </a:endParaRPr>
          </a:p>
          <a:p>
            <a:pPr marL="0" lvl="0" indent="0" algn="l" rtl="0">
              <a:lnSpc>
                <a:spcPct val="115000"/>
              </a:lnSpc>
              <a:spcBef>
                <a:spcPts val="0"/>
              </a:spcBef>
              <a:spcAft>
                <a:spcPts val="0"/>
              </a:spcAft>
              <a:buNone/>
            </a:pPr>
            <a:endParaRPr dirty="0">
              <a:solidFill>
                <a:srgbClr val="FFFFFF"/>
              </a:solidFill>
            </a:endParaRPr>
          </a:p>
          <a:p>
            <a:pPr marL="0" lvl="0" indent="0" algn="l" rtl="0">
              <a:lnSpc>
                <a:spcPct val="115000"/>
              </a:lnSpc>
              <a:spcBef>
                <a:spcPts val="0"/>
              </a:spcBef>
              <a:spcAft>
                <a:spcPts val="0"/>
              </a:spcAft>
              <a:buNone/>
            </a:pPr>
            <a:r>
              <a:rPr lang="en-GB" dirty="0">
                <a:solidFill>
                  <a:srgbClr val="FFFFFF"/>
                </a:solidFill>
              </a:rPr>
              <a:t>2)For the counter, a laser and LDR could replace the ultrasonic sensor to make a ‘trip wire’ </a:t>
            </a:r>
            <a:endParaRPr dirty="0">
              <a:solidFill>
                <a:srgbClr val="FFFFFF"/>
              </a:solidFill>
            </a:endParaRPr>
          </a:p>
          <a:p>
            <a:pPr marL="0" lvl="0" indent="0" algn="l" rtl="0">
              <a:lnSpc>
                <a:spcPct val="115000"/>
              </a:lnSpc>
              <a:spcBef>
                <a:spcPts val="0"/>
              </a:spcBef>
              <a:spcAft>
                <a:spcPts val="0"/>
              </a:spcAft>
              <a:buNone/>
            </a:pPr>
            <a:r>
              <a:rPr lang="en-GB" dirty="0">
                <a:solidFill>
                  <a:srgbClr val="FFFFFF"/>
                </a:solidFill>
              </a:rPr>
              <a:t>Trigger the counter when the bin flap opens </a:t>
            </a:r>
            <a:endParaRPr dirty="0">
              <a:solidFill>
                <a:srgbClr val="FFFFFF"/>
              </a:solidFill>
            </a:endParaRPr>
          </a:p>
          <a:p>
            <a:pPr marL="0" lvl="0" indent="0" algn="l" rtl="0">
              <a:lnSpc>
                <a:spcPct val="115000"/>
              </a:lnSpc>
              <a:spcBef>
                <a:spcPts val="0"/>
              </a:spcBef>
              <a:spcAft>
                <a:spcPts val="0"/>
              </a:spcAft>
              <a:buNone/>
            </a:pPr>
            <a:r>
              <a:rPr lang="en-GB" dirty="0">
                <a:solidFill>
                  <a:srgbClr val="FFFFFF"/>
                </a:solidFill>
              </a:rPr>
              <a:t>Accurate way to keep track of the number count</a:t>
            </a:r>
          </a:p>
          <a:p>
            <a:pPr marL="0" lvl="0" indent="0" algn="l" rtl="0">
              <a:lnSpc>
                <a:spcPct val="115000"/>
              </a:lnSpc>
              <a:spcBef>
                <a:spcPts val="0"/>
              </a:spcBef>
              <a:spcAft>
                <a:spcPts val="0"/>
              </a:spcAft>
              <a:buNone/>
            </a:pPr>
            <a:endParaRPr lang="en-GB" dirty="0">
              <a:solidFill>
                <a:srgbClr val="FFFFFF"/>
              </a:solidFill>
            </a:endParaRPr>
          </a:p>
          <a:p>
            <a:pPr marL="0" lvl="0" indent="0" algn="l" rtl="0">
              <a:lnSpc>
                <a:spcPct val="115000"/>
              </a:lnSpc>
              <a:spcBef>
                <a:spcPts val="0"/>
              </a:spcBef>
              <a:spcAft>
                <a:spcPts val="0"/>
              </a:spcAft>
              <a:buNone/>
            </a:pPr>
            <a:r>
              <a:rPr lang="en-GB" dirty="0">
                <a:solidFill>
                  <a:srgbClr val="FFFFFF"/>
                </a:solidFill>
              </a:rPr>
              <a:t>3) Lighter material for physical bin</a:t>
            </a:r>
            <a:endParaRPr dirty="0">
              <a:solidFill>
                <a:srgbClr val="FFFFFF"/>
              </a:solidFill>
            </a:endParaRPr>
          </a:p>
          <a:p>
            <a:pPr marL="0" lvl="0" indent="0" algn="l" rtl="0">
              <a:lnSpc>
                <a:spcPct val="115000"/>
              </a:lnSpc>
              <a:spcBef>
                <a:spcPts val="0"/>
              </a:spcBef>
              <a:spcAft>
                <a:spcPts val="0"/>
              </a:spcAft>
              <a:buNone/>
            </a:pPr>
            <a:endParaRPr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txBox="1">
            <a:spLocks noGrp="1"/>
          </p:cNvSpPr>
          <p:nvPr>
            <p:ph type="subTitle" idx="4294967295"/>
          </p:nvPr>
        </p:nvSpPr>
        <p:spPr>
          <a:xfrm>
            <a:off x="890675" y="211225"/>
            <a:ext cx="7564200" cy="23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u="sng">
                <a:solidFill>
                  <a:srgbClr val="FFFFFF"/>
                </a:solidFill>
                <a:latin typeface="Arial"/>
                <a:ea typeface="Arial"/>
                <a:cs typeface="Arial"/>
                <a:sym typeface="Arial"/>
              </a:rPr>
              <a:t>Conclusion</a:t>
            </a:r>
            <a:endParaRPr sz="1000">
              <a:solidFill>
                <a:srgbClr val="FFFFFF"/>
              </a:solidFill>
            </a:endParaRPr>
          </a:p>
        </p:txBody>
      </p:sp>
      <p:sp>
        <p:nvSpPr>
          <p:cNvPr id="306" name="Google Shape;306;p26"/>
          <p:cNvSpPr txBox="1"/>
          <p:nvPr/>
        </p:nvSpPr>
        <p:spPr>
          <a:xfrm>
            <a:off x="1294625" y="1051000"/>
            <a:ext cx="7383900" cy="328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rgbClr val="FFFFFF"/>
              </a:solidFill>
            </a:endParaRPr>
          </a:p>
          <a:p>
            <a:pPr marL="0" lvl="0" indent="0" algn="l" rtl="0">
              <a:spcBef>
                <a:spcPts val="0"/>
              </a:spcBef>
              <a:spcAft>
                <a:spcPts val="0"/>
              </a:spcAft>
              <a:buNone/>
            </a:pPr>
            <a:endParaRPr>
              <a:latin typeface="Lato"/>
              <a:ea typeface="Lato"/>
              <a:cs typeface="Lato"/>
              <a:sym typeface="Lato"/>
            </a:endParaRPr>
          </a:p>
        </p:txBody>
      </p:sp>
      <p:pic>
        <p:nvPicPr>
          <p:cNvPr id="307" name="Google Shape;307;p26"/>
          <p:cNvPicPr preferRelativeResize="0"/>
          <p:nvPr/>
        </p:nvPicPr>
        <p:blipFill>
          <a:blip r:embed="rId3">
            <a:alphaModFix/>
          </a:blip>
          <a:stretch>
            <a:fillRect/>
          </a:stretch>
        </p:blipFill>
        <p:spPr>
          <a:xfrm>
            <a:off x="1294613" y="1352550"/>
            <a:ext cx="2507425" cy="2438400"/>
          </a:xfrm>
          <a:prstGeom prst="rect">
            <a:avLst/>
          </a:prstGeom>
          <a:noFill/>
          <a:ln>
            <a:noFill/>
          </a:ln>
        </p:spPr>
      </p:pic>
      <p:pic>
        <p:nvPicPr>
          <p:cNvPr id="308" name="Google Shape;308;p26"/>
          <p:cNvPicPr preferRelativeResize="0"/>
          <p:nvPr/>
        </p:nvPicPr>
        <p:blipFill>
          <a:blip r:embed="rId4">
            <a:alphaModFix/>
          </a:blip>
          <a:stretch>
            <a:fillRect/>
          </a:stretch>
        </p:blipFill>
        <p:spPr>
          <a:xfrm>
            <a:off x="3864675" y="1352550"/>
            <a:ext cx="2267174" cy="2316625"/>
          </a:xfrm>
          <a:prstGeom prst="rect">
            <a:avLst/>
          </a:prstGeom>
          <a:noFill/>
          <a:ln>
            <a:noFill/>
          </a:ln>
        </p:spPr>
      </p:pic>
      <p:pic>
        <p:nvPicPr>
          <p:cNvPr id="309" name="Google Shape;309;p26"/>
          <p:cNvPicPr preferRelativeResize="0"/>
          <p:nvPr/>
        </p:nvPicPr>
        <p:blipFill>
          <a:blip r:embed="rId5">
            <a:alphaModFix/>
          </a:blip>
          <a:stretch>
            <a:fillRect/>
          </a:stretch>
        </p:blipFill>
        <p:spPr>
          <a:xfrm>
            <a:off x="6606225" y="1352551"/>
            <a:ext cx="2143125" cy="2316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Effect transition="in" filter="fade">
                                      <p:cBhvr>
                                        <p:cTn id="12" dur="1000"/>
                                        <p:tgtEl>
                                          <p:spTgt spid="3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gtEl>
                                        <p:attrNameLst>
                                          <p:attrName>style.visibility</p:attrName>
                                        </p:attrNameLst>
                                      </p:cBhvr>
                                      <p:to>
                                        <p:strVal val="visible"/>
                                      </p:to>
                                    </p:set>
                                    <p:animEffect transition="in" filter="fade">
                                      <p:cBhvr>
                                        <p:cTn id="17" dur="1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pic>
        <p:nvPicPr>
          <p:cNvPr id="315" name="Google Shape;315;p27"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grpSp>
        <p:nvGrpSpPr>
          <p:cNvPr id="316" name="Google Shape;316;p27"/>
          <p:cNvGrpSpPr/>
          <p:nvPr/>
        </p:nvGrpSpPr>
        <p:grpSpPr>
          <a:xfrm>
            <a:off x="6762480" y="2546254"/>
            <a:ext cx="1024386" cy="1522884"/>
            <a:chOff x="6505573" y="2745170"/>
            <a:chExt cx="1122000" cy="1668000"/>
          </a:xfrm>
        </p:grpSpPr>
        <p:sp>
          <p:nvSpPr>
            <p:cNvPr id="317" name="Google Shape;317;p2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7"/>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 name="Google Shape;322;p27"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23" name="Google Shape;323;p2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7"/>
          <p:cNvGrpSpPr/>
          <p:nvPr/>
        </p:nvGrpSpPr>
        <p:grpSpPr>
          <a:xfrm>
            <a:off x="6405845" y="3121897"/>
            <a:ext cx="520684" cy="1036470"/>
            <a:chOff x="9543736" y="4486132"/>
            <a:chExt cx="570300" cy="1135235"/>
          </a:xfrm>
        </p:grpSpPr>
        <p:sp>
          <p:nvSpPr>
            <p:cNvPr id="325" name="Google Shape;325;p27"/>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 name="Google Shape;329;p27"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30" name="Google Shape;330;p27"/>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7"/>
          <p:cNvGrpSpPr/>
          <p:nvPr/>
        </p:nvGrpSpPr>
        <p:grpSpPr>
          <a:xfrm>
            <a:off x="7564804" y="3443361"/>
            <a:ext cx="455496" cy="692277"/>
            <a:chOff x="7384375" y="3728000"/>
            <a:chExt cx="498900" cy="758244"/>
          </a:xfrm>
        </p:grpSpPr>
        <p:sp>
          <p:nvSpPr>
            <p:cNvPr id="332" name="Google Shape;332;p2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7"/>
          <p:cNvGrpSpPr/>
          <p:nvPr/>
        </p:nvGrpSpPr>
        <p:grpSpPr>
          <a:xfrm>
            <a:off x="4066820" y="1553491"/>
            <a:ext cx="3159984" cy="2439109"/>
            <a:chOff x="3553042" y="1657806"/>
            <a:chExt cx="3461100" cy="2671532"/>
          </a:xfrm>
        </p:grpSpPr>
        <p:sp>
          <p:nvSpPr>
            <p:cNvPr id="337" name="Google Shape;337;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7"/>
          <p:cNvGrpSpPr/>
          <p:nvPr/>
        </p:nvGrpSpPr>
        <p:grpSpPr>
          <a:xfrm>
            <a:off x="7564836" y="3561758"/>
            <a:ext cx="478081" cy="462776"/>
            <a:chOff x="7384385" y="3857442"/>
            <a:chExt cx="523637" cy="506874"/>
          </a:xfrm>
        </p:grpSpPr>
        <p:sp>
          <p:nvSpPr>
            <p:cNvPr id="346" name="Google Shape;346;p2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7"/>
            <p:cNvGrpSpPr/>
            <p:nvPr/>
          </p:nvGrpSpPr>
          <p:grpSpPr>
            <a:xfrm>
              <a:off x="7384385" y="3857442"/>
              <a:ext cx="523637" cy="498900"/>
              <a:chOff x="7384385" y="3857442"/>
              <a:chExt cx="523637" cy="498900"/>
            </a:xfrm>
          </p:grpSpPr>
          <p:sp>
            <p:nvSpPr>
              <p:cNvPr id="348" name="Google Shape;348;p2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0" name="Google Shape;350;p27"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51" name="Google Shape;351;p27"/>
          <p:cNvGrpSpPr/>
          <p:nvPr/>
        </p:nvGrpSpPr>
        <p:grpSpPr>
          <a:xfrm>
            <a:off x="8110843" y="3443361"/>
            <a:ext cx="435785" cy="692277"/>
            <a:chOff x="7982421" y="3727763"/>
            <a:chExt cx="477311" cy="758244"/>
          </a:xfrm>
        </p:grpSpPr>
        <p:sp>
          <p:nvSpPr>
            <p:cNvPr id="352" name="Google Shape;352;p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 name="Google Shape;360;p27"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pic>
        <p:nvPicPr>
          <p:cNvPr id="3" name="Picture 2">
            <a:extLst>
              <a:ext uri="{FF2B5EF4-FFF2-40B4-BE49-F238E27FC236}">
                <a16:creationId xmlns:a16="http://schemas.microsoft.com/office/drawing/2014/main" id="{F5EAD804-DD8C-4C56-9B51-487C6E4236E1}"/>
              </a:ext>
            </a:extLst>
          </p:cNvPr>
          <p:cNvPicPr>
            <a:picLocks noChangeAspect="1"/>
          </p:cNvPicPr>
          <p:nvPr/>
        </p:nvPicPr>
        <p:blipFill>
          <a:blip r:embed="rId4"/>
          <a:stretch>
            <a:fillRect/>
          </a:stretch>
        </p:blipFill>
        <p:spPr>
          <a:xfrm>
            <a:off x="3314418" y="1603148"/>
            <a:ext cx="1770671" cy="1770671"/>
          </a:xfrm>
          <a:prstGeom prst="rect">
            <a:avLst/>
          </a:prstGeom>
        </p:spPr>
      </p:pic>
      <p:sp>
        <p:nvSpPr>
          <p:cNvPr id="4" name="TextBox 3">
            <a:extLst>
              <a:ext uri="{FF2B5EF4-FFF2-40B4-BE49-F238E27FC236}">
                <a16:creationId xmlns:a16="http://schemas.microsoft.com/office/drawing/2014/main" id="{3AC922DA-141B-4B5E-B679-8F43C62C592E}"/>
              </a:ext>
            </a:extLst>
          </p:cNvPr>
          <p:cNvSpPr txBox="1"/>
          <p:nvPr/>
        </p:nvSpPr>
        <p:spPr>
          <a:xfrm>
            <a:off x="3419131" y="1130962"/>
            <a:ext cx="4193869" cy="307777"/>
          </a:xfrm>
          <a:prstGeom prst="rect">
            <a:avLst/>
          </a:prstGeom>
          <a:noFill/>
        </p:spPr>
        <p:txBody>
          <a:bodyPr wrap="square" rtlCol="0">
            <a:spAutoFit/>
          </a:bodyPr>
          <a:lstStyle/>
          <a:p>
            <a:r>
              <a:rPr lang="en-US" dirty="0">
                <a:solidFill>
                  <a:schemeClr val="bg1"/>
                </a:solidFill>
              </a:rPr>
              <a:t>Online Report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Youtube</a:t>
            </a:r>
            <a:r>
              <a:rPr lang="en-US" dirty="0">
                <a:solidFill>
                  <a:schemeClr val="bg1"/>
                </a:solidFill>
                <a:sym typeface="Wingdings" panose="05000000000000000000" pitchFamily="2" charset="2"/>
              </a:rPr>
              <a:t> Video </a:t>
            </a:r>
            <a:endParaRPr lang="en-US" dirty="0">
              <a:solidFill>
                <a:schemeClr val="bg1"/>
              </a:solidFill>
            </a:endParaRPr>
          </a:p>
        </p:txBody>
      </p:sp>
      <p:pic>
        <p:nvPicPr>
          <p:cNvPr id="6" name="Picture 5">
            <a:extLst>
              <a:ext uri="{FF2B5EF4-FFF2-40B4-BE49-F238E27FC236}">
                <a16:creationId xmlns:a16="http://schemas.microsoft.com/office/drawing/2014/main" id="{7ED6F0CA-FA28-4B75-BB2D-EBBBE722C8B9}"/>
              </a:ext>
            </a:extLst>
          </p:cNvPr>
          <p:cNvPicPr>
            <a:picLocks noChangeAspect="1"/>
          </p:cNvPicPr>
          <p:nvPr/>
        </p:nvPicPr>
        <p:blipFill>
          <a:blip r:embed="rId5"/>
          <a:stretch>
            <a:fillRect/>
          </a:stretch>
        </p:blipFill>
        <p:spPr>
          <a:xfrm>
            <a:off x="5479090" y="1623309"/>
            <a:ext cx="1770671" cy="17706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28"/>
          <p:cNvSpPr txBox="1"/>
          <p:nvPr/>
        </p:nvSpPr>
        <p:spPr>
          <a:xfrm>
            <a:off x="3648575" y="4270225"/>
            <a:ext cx="3693000" cy="8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FFFFFF"/>
                </a:solidFill>
                <a:highlight>
                  <a:srgbClr val="000000"/>
                </a:highlight>
                <a:latin typeface="Lato"/>
                <a:ea typeface="Lato"/>
                <a:cs typeface="Lato"/>
                <a:sym typeface="Lato"/>
              </a:rPr>
              <a:t>Q&amp;A SESSION!</a:t>
            </a:r>
            <a:endParaRPr sz="2000">
              <a:solidFill>
                <a:srgbClr val="FFFFFF"/>
              </a:solidFill>
              <a:highlight>
                <a:srgbClr val="000000"/>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372" name="Google Shape;372;p29"/>
          <p:cNvSpPr txBox="1">
            <a:spLocks noGrp="1"/>
          </p:cNvSpPr>
          <p:nvPr>
            <p:ph type="body" idx="1"/>
          </p:nvPr>
        </p:nvSpPr>
        <p:spPr>
          <a:xfrm>
            <a:off x="1297500" y="1363800"/>
            <a:ext cx="6080400" cy="357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u="sng">
                <a:solidFill>
                  <a:schemeClr val="hlink"/>
                </a:solidFill>
                <a:latin typeface="Arial"/>
                <a:ea typeface="Arial"/>
                <a:cs typeface="Arial"/>
                <a:sym typeface="Arial"/>
                <a:hlinkClick r:id="rId3"/>
              </a:rPr>
              <a:t>https://thenounproject.com/term/buzzer/120957/</a:t>
            </a:r>
            <a:endParaRPr sz="1400">
              <a:solidFill>
                <a:srgbClr val="000000"/>
              </a:solidFill>
            </a:endParaRPr>
          </a:p>
          <a:p>
            <a:pPr marL="0" lvl="0" indent="0" algn="l" rtl="0">
              <a:spcBef>
                <a:spcPts val="0"/>
              </a:spcBef>
              <a:spcAft>
                <a:spcPts val="0"/>
              </a:spcAft>
              <a:buNone/>
            </a:pPr>
            <a:endParaRPr/>
          </a:p>
          <a:p>
            <a:pPr marL="0" lvl="0" indent="0" algn="l" rtl="0">
              <a:lnSpc>
                <a:spcPct val="100000"/>
              </a:lnSpc>
              <a:spcBef>
                <a:spcPts val="1600"/>
              </a:spcBef>
              <a:spcAft>
                <a:spcPts val="0"/>
              </a:spcAft>
              <a:buNone/>
            </a:pPr>
            <a:r>
              <a:rPr lang="en-GB" sz="1100" u="sng">
                <a:solidFill>
                  <a:schemeClr val="accent5"/>
                </a:solidFill>
                <a:latin typeface="Arial"/>
                <a:ea typeface="Arial"/>
                <a:cs typeface="Arial"/>
                <a:sym typeface="Arial"/>
                <a:hlinkClick r:id="rId4"/>
              </a:rPr>
              <a:t>https://icon-library.net/icon/heavy-icon-22.html</a:t>
            </a:r>
            <a:endParaRPr sz="1400">
              <a:solidFill>
                <a:srgbClr val="000000"/>
              </a:solidFill>
            </a:endParaRPr>
          </a:p>
          <a:p>
            <a:pPr marL="0" lvl="0" indent="0" algn="l" rtl="0">
              <a:spcBef>
                <a:spcPts val="0"/>
              </a:spcBef>
              <a:spcAft>
                <a:spcPts val="0"/>
              </a:spcAft>
              <a:buNone/>
            </a:pPr>
            <a:endParaRPr/>
          </a:p>
          <a:p>
            <a:pPr marL="0" lvl="0" indent="0" algn="l" rtl="0">
              <a:lnSpc>
                <a:spcPct val="100000"/>
              </a:lnSpc>
              <a:spcBef>
                <a:spcPts val="1600"/>
              </a:spcBef>
              <a:spcAft>
                <a:spcPts val="0"/>
              </a:spcAft>
              <a:buNone/>
            </a:pPr>
            <a:r>
              <a:rPr lang="en-GB" sz="1100" u="sng">
                <a:solidFill>
                  <a:schemeClr val="accent5"/>
                </a:solidFill>
                <a:latin typeface="Arial"/>
                <a:ea typeface="Arial"/>
                <a:cs typeface="Arial"/>
                <a:sym typeface="Arial"/>
                <a:hlinkClick r:id="rId5"/>
              </a:rPr>
              <a:t>https://www.trzcacak.rs/imgm/iTmRbox_solar-panel-comments-solar-panel-free-icon/</a:t>
            </a:r>
            <a:endParaRPr sz="1400">
              <a:solidFill>
                <a:srgbClr val="000000"/>
              </a:solidFill>
            </a:endParaRPr>
          </a:p>
          <a:p>
            <a:pPr marL="0" lvl="0" indent="0" algn="l" rtl="0">
              <a:spcBef>
                <a:spcPts val="0"/>
              </a:spcBef>
              <a:spcAft>
                <a:spcPts val="0"/>
              </a:spcAft>
              <a:buNone/>
            </a:pPr>
            <a:endParaRPr/>
          </a:p>
          <a:p>
            <a:pPr marL="0" lvl="0" indent="0" algn="l" rtl="0">
              <a:lnSpc>
                <a:spcPct val="100000"/>
              </a:lnSpc>
              <a:spcBef>
                <a:spcPts val="1600"/>
              </a:spcBef>
              <a:spcAft>
                <a:spcPts val="0"/>
              </a:spcAft>
              <a:buNone/>
            </a:pPr>
            <a:r>
              <a:rPr lang="en-GB" sz="1100" u="sng">
                <a:solidFill>
                  <a:schemeClr val="accent5"/>
                </a:solidFill>
                <a:latin typeface="Arial"/>
                <a:ea typeface="Arial"/>
                <a:cs typeface="Arial"/>
                <a:sym typeface="Arial"/>
                <a:hlinkClick r:id="rId5"/>
              </a:rPr>
              <a:t>https://www.trzcacak.rs/imgm/iTmRbox_solar-panel-comments-solar-panel-free-icon/</a:t>
            </a:r>
            <a:endParaRPr sz="1400">
              <a:solidFill>
                <a:srgbClr val="000000"/>
              </a:solidFil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uFill>
                  <a:noFill/>
                </a:uFill>
                <a:latin typeface="Montserrat"/>
                <a:ea typeface="Montserrat"/>
                <a:cs typeface="Montserrat"/>
                <a:sym typeface="Montserrat"/>
                <a:hlinkClick r:id="rId3" action="ppaction://hlinksldjump"/>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FFFFFF"/>
                </a:solidFill>
                <a:uFill>
                  <a:noFill/>
                </a:uFill>
                <a:latin typeface="Montserrat"/>
                <a:ea typeface="Montserrat"/>
                <a:cs typeface="Montserrat"/>
                <a:sym typeface="Montserrat"/>
                <a:hlinkClick r:id="rId4" action="ppaction://hlinksldjump"/>
              </a:rPr>
              <a:t>Problems</a:t>
            </a:r>
            <a:r>
              <a:rPr lang="en-GB" sz="1800" dirty="0">
                <a:solidFill>
                  <a:srgbClr val="CACACA"/>
                </a:solidFill>
                <a:latin typeface="Montserrat"/>
                <a:ea typeface="Montserrat"/>
                <a:cs typeface="Montserrat"/>
                <a:sym typeface="Montserrat"/>
              </a:rPr>
              <a:t> encountered</a:t>
            </a:r>
            <a:endParaRPr sz="1800" dirty="0">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FFFFFF"/>
                </a:solidFill>
                <a:uFill>
                  <a:noFill/>
                </a:uFill>
                <a:latin typeface="Montserrat"/>
                <a:ea typeface="Montserrat"/>
                <a:cs typeface="Montserrat"/>
                <a:sym typeface="Montserrat"/>
                <a:hlinkClick r:id="rId5" action="ppaction://hlinksldjump"/>
              </a:rPr>
              <a:t>Project objective</a:t>
            </a:r>
            <a:endParaRPr sz="1800" dirty="0">
              <a:solidFill>
                <a:srgbClr val="CACACA"/>
              </a:solidFill>
              <a:latin typeface="Montserrat"/>
              <a:ea typeface="Montserrat"/>
              <a:cs typeface="Montserrat"/>
              <a:sym typeface="Montserrat"/>
            </a:endParaRPr>
          </a:p>
        </p:txBody>
      </p:sp>
      <p:sp>
        <p:nvSpPr>
          <p:cNvPr id="238" name="Google Shape;238;p18"/>
          <p:cNvSpPr txBox="1"/>
          <p:nvPr/>
        </p:nvSpPr>
        <p:spPr>
          <a:xfrm>
            <a:off x="1294300" y="2997425"/>
            <a:ext cx="3933600" cy="4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CACACA"/>
                </a:solidFill>
                <a:latin typeface="Montserrat"/>
                <a:ea typeface="Montserrat"/>
                <a:cs typeface="Montserrat"/>
                <a:sym typeface="Montserrat"/>
              </a:rPr>
              <a:t>Advantages &amp; Disadvantages</a:t>
            </a:r>
            <a:endParaRPr sz="1800" dirty="0">
              <a:solidFill>
                <a:srgbClr val="CACACA"/>
              </a:solidFill>
              <a:latin typeface="Average"/>
              <a:ea typeface="Average"/>
              <a:cs typeface="Average"/>
              <a:sym typeface="Average"/>
            </a:endParaRPr>
          </a:p>
        </p:txBody>
      </p:sp>
      <p:sp>
        <p:nvSpPr>
          <p:cNvPr id="239" name="Google Shape;239;p18"/>
          <p:cNvSpPr txBox="1"/>
          <p:nvPr/>
        </p:nvSpPr>
        <p:spPr>
          <a:xfrm>
            <a:off x="1294298" y="347622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CACACA"/>
                </a:solidFill>
                <a:latin typeface="Montserrat"/>
                <a:ea typeface="Montserrat"/>
                <a:cs typeface="Montserrat"/>
                <a:sym typeface="Montserrat"/>
              </a:rPr>
              <a:t>Conclusion</a:t>
            </a:r>
            <a:endParaRPr sz="1800" dirty="0">
              <a:solidFill>
                <a:srgbClr val="CACACA"/>
              </a:solidFill>
              <a:latin typeface="Average"/>
              <a:ea typeface="Average"/>
              <a:cs typeface="Average"/>
              <a:sym typeface="Average"/>
            </a:endParaRPr>
          </a:p>
        </p:txBody>
      </p:sp>
      <p:sp>
        <p:nvSpPr>
          <p:cNvPr id="240" name="Google Shape;240;p18"/>
          <p:cNvSpPr txBox="1"/>
          <p:nvPr/>
        </p:nvSpPr>
        <p:spPr>
          <a:xfrm>
            <a:off x="1294298" y="38678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CACACA"/>
                </a:solidFill>
                <a:latin typeface="Montserrat"/>
                <a:ea typeface="Montserrat"/>
                <a:cs typeface="Montserrat"/>
                <a:sym typeface="Montserrat"/>
              </a:rPr>
              <a:t>Recommendations</a:t>
            </a:r>
            <a:endParaRPr sz="1800" dirty="0">
              <a:solidFill>
                <a:srgbClr val="CACACA"/>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6" grpId="0"/>
      <p:bldP spid="2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466125" y="393750"/>
            <a:ext cx="7038900" cy="11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Overview</a:t>
            </a:r>
            <a:endParaRPr/>
          </a:p>
        </p:txBody>
      </p:sp>
      <p:pic>
        <p:nvPicPr>
          <p:cNvPr id="246" name="Google Shape;246;p19"/>
          <p:cNvPicPr preferRelativeResize="0"/>
          <p:nvPr/>
        </p:nvPicPr>
        <p:blipFill>
          <a:blip r:embed="rId3">
            <a:alphaModFix/>
          </a:blip>
          <a:stretch>
            <a:fillRect/>
          </a:stretch>
        </p:blipFill>
        <p:spPr>
          <a:xfrm>
            <a:off x="739925" y="2412725"/>
            <a:ext cx="2065375" cy="1905000"/>
          </a:xfrm>
          <a:prstGeom prst="rect">
            <a:avLst/>
          </a:prstGeom>
          <a:noFill/>
          <a:ln>
            <a:noFill/>
          </a:ln>
        </p:spPr>
      </p:pic>
      <p:pic>
        <p:nvPicPr>
          <p:cNvPr id="247" name="Google Shape;247;p19"/>
          <p:cNvPicPr preferRelativeResize="0"/>
          <p:nvPr/>
        </p:nvPicPr>
        <p:blipFill>
          <a:blip r:embed="rId4">
            <a:alphaModFix/>
          </a:blip>
          <a:stretch>
            <a:fillRect/>
          </a:stretch>
        </p:blipFill>
        <p:spPr>
          <a:xfrm>
            <a:off x="3156625" y="2412725"/>
            <a:ext cx="2338200" cy="1905000"/>
          </a:xfrm>
          <a:prstGeom prst="rect">
            <a:avLst/>
          </a:prstGeom>
          <a:noFill/>
          <a:ln>
            <a:noFill/>
          </a:ln>
        </p:spPr>
      </p:pic>
      <p:pic>
        <p:nvPicPr>
          <p:cNvPr id="248" name="Google Shape;248;p19"/>
          <p:cNvPicPr preferRelativeResize="0"/>
          <p:nvPr/>
        </p:nvPicPr>
        <p:blipFill>
          <a:blip r:embed="rId5">
            <a:alphaModFix/>
          </a:blip>
          <a:stretch>
            <a:fillRect/>
          </a:stretch>
        </p:blipFill>
        <p:spPr>
          <a:xfrm>
            <a:off x="5846150" y="2412725"/>
            <a:ext cx="2143125" cy="1905000"/>
          </a:xfrm>
          <a:prstGeom prst="rect">
            <a:avLst/>
          </a:prstGeom>
          <a:noFill/>
          <a:ln>
            <a:noFill/>
          </a:ln>
        </p:spPr>
      </p:pic>
      <p:sp>
        <p:nvSpPr>
          <p:cNvPr id="249" name="Google Shape;249;p19"/>
          <p:cNvSpPr txBox="1"/>
          <p:nvPr/>
        </p:nvSpPr>
        <p:spPr>
          <a:xfrm>
            <a:off x="548075" y="4468950"/>
            <a:ext cx="2257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6"/>
              </a:rPr>
              <a:t>https://thenounproject.com/term/litter/1339738/</a:t>
            </a:r>
            <a:endParaRPr>
              <a:latin typeface="Lato"/>
              <a:ea typeface="Lato"/>
              <a:cs typeface="Lato"/>
              <a:sym typeface="Lato"/>
            </a:endParaRPr>
          </a:p>
        </p:txBody>
      </p:sp>
      <p:sp>
        <p:nvSpPr>
          <p:cNvPr id="250" name="Google Shape;250;p19"/>
          <p:cNvSpPr txBox="1"/>
          <p:nvPr/>
        </p:nvSpPr>
        <p:spPr>
          <a:xfrm>
            <a:off x="3254988" y="4483000"/>
            <a:ext cx="2338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7"/>
              </a:rPr>
              <a:t>https://www.onlinewebfonts.com/icon/215974</a:t>
            </a:r>
            <a:endParaRPr>
              <a:latin typeface="Lato"/>
              <a:ea typeface="Lato"/>
              <a:cs typeface="Lato"/>
              <a:sym typeface="Lato"/>
            </a:endParaRPr>
          </a:p>
        </p:txBody>
      </p:sp>
      <p:sp>
        <p:nvSpPr>
          <p:cNvPr id="251" name="Google Shape;251;p19"/>
          <p:cNvSpPr txBox="1"/>
          <p:nvPr/>
        </p:nvSpPr>
        <p:spPr>
          <a:xfrm>
            <a:off x="5944513" y="4468950"/>
            <a:ext cx="194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8"/>
              </a:rPr>
              <a:t>https://icon-library.net/icon/fun-icon-png-13.html</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2D77-1B2A-4AB0-927E-816180DB87B0}"/>
              </a:ext>
            </a:extLst>
          </p:cNvPr>
          <p:cNvSpPr>
            <a:spLocks noGrp="1"/>
          </p:cNvSpPr>
          <p:nvPr>
            <p:ph type="title"/>
          </p:nvPr>
        </p:nvSpPr>
        <p:spPr/>
        <p:txBody>
          <a:bodyPr/>
          <a:lstStyle/>
          <a:p>
            <a:r>
              <a:rPr lang="en-US" dirty="0"/>
              <a:t>Inspiration</a:t>
            </a:r>
          </a:p>
        </p:txBody>
      </p:sp>
      <p:pic>
        <p:nvPicPr>
          <p:cNvPr id="4" name="Picture 3">
            <a:extLst>
              <a:ext uri="{FF2B5EF4-FFF2-40B4-BE49-F238E27FC236}">
                <a16:creationId xmlns:a16="http://schemas.microsoft.com/office/drawing/2014/main" id="{D2FFE8C1-42B6-49BD-B72D-22195718825C}"/>
              </a:ext>
            </a:extLst>
          </p:cNvPr>
          <p:cNvPicPr>
            <a:picLocks noChangeAspect="1"/>
          </p:cNvPicPr>
          <p:nvPr/>
        </p:nvPicPr>
        <p:blipFill>
          <a:blip r:embed="rId2"/>
          <a:stretch>
            <a:fillRect/>
          </a:stretch>
        </p:blipFill>
        <p:spPr>
          <a:xfrm>
            <a:off x="1580707" y="958230"/>
            <a:ext cx="5982586" cy="4185270"/>
          </a:xfrm>
          <a:prstGeom prst="rect">
            <a:avLst/>
          </a:prstGeom>
        </p:spPr>
      </p:pic>
    </p:spTree>
    <p:extLst>
      <p:ext uri="{BB962C8B-B14F-4D97-AF65-F5344CB8AC3E}">
        <p14:creationId xmlns:p14="http://schemas.microsoft.com/office/powerpoint/2010/main" val="130133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Project objective</a:t>
            </a:r>
            <a:endParaRPr/>
          </a:p>
        </p:txBody>
      </p:sp>
      <p:sp>
        <p:nvSpPr>
          <p:cNvPr id="257" name="Google Shape;257;p20"/>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sp>
        <p:nvSpPr>
          <p:cNvPr id="258" name="Google Shape;258;p20"/>
          <p:cNvSpPr txBox="1"/>
          <p:nvPr/>
        </p:nvSpPr>
        <p:spPr>
          <a:xfrm>
            <a:off x="1634700" y="1005325"/>
            <a:ext cx="6364500" cy="35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lt1"/>
                </a:solidFill>
                <a:latin typeface="Montserrat"/>
                <a:ea typeface="Montserrat"/>
                <a:cs typeface="Montserrat"/>
                <a:sym typeface="Montserrat"/>
              </a:rPr>
              <a:t>What is TAS?</a:t>
            </a:r>
            <a:endParaRPr sz="2400" dirty="0">
              <a:solidFill>
                <a:schemeClr val="lt1"/>
              </a:solidFill>
              <a:latin typeface="Montserrat"/>
              <a:ea typeface="Montserrat"/>
              <a:cs typeface="Montserrat"/>
              <a:sym typeface="Montserrat"/>
            </a:endParaRPr>
          </a:p>
          <a:p>
            <a:pPr marL="0" lvl="0" indent="0" algn="ctr" rtl="0">
              <a:spcBef>
                <a:spcPts val="0"/>
              </a:spcBef>
              <a:spcAft>
                <a:spcPts val="0"/>
              </a:spcAft>
              <a:buNone/>
            </a:pPr>
            <a:endParaRPr sz="2400" dirty="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dirty="0">
                <a:solidFill>
                  <a:srgbClr val="FFFFFF"/>
                </a:solidFill>
                <a:latin typeface="Lato"/>
                <a:ea typeface="Lato"/>
                <a:cs typeface="Lato"/>
                <a:sym typeface="Lato"/>
              </a:rPr>
              <a:t>Gamify the act of throwing away rubbish</a:t>
            </a:r>
            <a:endParaRPr dirty="0">
              <a:solidFill>
                <a:srgbClr val="FFFFFF"/>
              </a:solidFill>
              <a:latin typeface="Lato"/>
              <a:ea typeface="Lato"/>
              <a:cs typeface="Lato"/>
              <a:sym typeface="Lato"/>
            </a:endParaRPr>
          </a:p>
          <a:p>
            <a:pPr marL="0" lvl="0" indent="0" algn="ctr" rtl="0">
              <a:spcBef>
                <a:spcPts val="0"/>
              </a:spcBef>
              <a:spcAft>
                <a:spcPts val="0"/>
              </a:spcAft>
              <a:buNone/>
            </a:pPr>
            <a:endParaRPr dirty="0">
              <a:solidFill>
                <a:srgbClr val="FFFFFF"/>
              </a:solidFill>
              <a:latin typeface="Lato"/>
              <a:ea typeface="Lato"/>
              <a:cs typeface="Lato"/>
              <a:sym typeface="Lato"/>
            </a:endParaRPr>
          </a:p>
          <a:p>
            <a:pPr marL="457200" lvl="0" indent="-317500" algn="ctr" rtl="0">
              <a:spcBef>
                <a:spcPts val="0"/>
              </a:spcBef>
              <a:spcAft>
                <a:spcPts val="0"/>
              </a:spcAft>
              <a:buClr>
                <a:srgbClr val="FFFFFF"/>
              </a:buClr>
              <a:buSzPts val="1400"/>
              <a:buFont typeface="Lato"/>
              <a:buAutoNum type="arabicPeriod"/>
            </a:pPr>
            <a:r>
              <a:rPr lang="en-GB" dirty="0">
                <a:solidFill>
                  <a:srgbClr val="FFFFFF"/>
                </a:solidFill>
                <a:latin typeface="Lato"/>
                <a:ea typeface="Lato"/>
                <a:cs typeface="Lato"/>
                <a:sym typeface="Lato"/>
              </a:rPr>
              <a:t>LCD Counter</a:t>
            </a:r>
            <a:endParaRPr dirty="0">
              <a:solidFill>
                <a:srgbClr val="FFFFFF"/>
              </a:solidFill>
              <a:latin typeface="Lato"/>
              <a:ea typeface="Lato"/>
              <a:cs typeface="Lato"/>
              <a:sym typeface="Lato"/>
            </a:endParaRPr>
          </a:p>
          <a:p>
            <a:pPr marL="457200" lvl="0" indent="-317500" algn="ctr" rtl="0">
              <a:spcBef>
                <a:spcPts val="0"/>
              </a:spcBef>
              <a:spcAft>
                <a:spcPts val="0"/>
              </a:spcAft>
              <a:buClr>
                <a:srgbClr val="FFFFFF"/>
              </a:buClr>
              <a:buSzPts val="1400"/>
              <a:buFont typeface="Lato"/>
              <a:buAutoNum type="arabicPeriod"/>
            </a:pPr>
            <a:r>
              <a:rPr lang="en-GB" dirty="0">
                <a:solidFill>
                  <a:srgbClr val="FFFFFF"/>
                </a:solidFill>
                <a:latin typeface="Lato"/>
                <a:ea typeface="Lato"/>
                <a:cs typeface="Lato"/>
                <a:sym typeface="Lato"/>
              </a:rPr>
              <a:t>Buzzer song</a:t>
            </a:r>
            <a:endParaRPr dirty="0">
              <a:solidFill>
                <a:srgbClr val="FFFFFF"/>
              </a:solidFill>
              <a:latin typeface="Lato"/>
              <a:ea typeface="Lato"/>
              <a:cs typeface="Lato"/>
              <a:sym typeface="Lato"/>
            </a:endParaRPr>
          </a:p>
          <a:p>
            <a:pPr marL="457200" lvl="0" indent="-317500" algn="ctr" rtl="0">
              <a:spcBef>
                <a:spcPts val="0"/>
              </a:spcBef>
              <a:spcAft>
                <a:spcPts val="0"/>
              </a:spcAft>
              <a:buClr>
                <a:srgbClr val="FFFFFF"/>
              </a:buClr>
              <a:buSzPts val="1400"/>
              <a:buFont typeface="Lato"/>
              <a:buAutoNum type="arabicPeriod"/>
            </a:pPr>
            <a:r>
              <a:rPr lang="en-GB" dirty="0">
                <a:solidFill>
                  <a:srgbClr val="FFFFFF"/>
                </a:solidFill>
                <a:latin typeface="Lato"/>
                <a:ea typeface="Lato"/>
                <a:cs typeface="Lato"/>
                <a:sym typeface="Lato"/>
              </a:rPr>
              <a:t>Fun design</a:t>
            </a:r>
            <a:endParaRPr dirty="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VIDEO!</a:t>
            </a:r>
            <a:endParaRPr/>
          </a:p>
        </p:txBody>
      </p:sp>
      <p:sp>
        <p:nvSpPr>
          <p:cNvPr id="264" name="Google Shape;264;p21"/>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4AE9-BAC5-4F23-9581-91AF6F2E55F2}"/>
              </a:ext>
            </a:extLst>
          </p:cNvPr>
          <p:cNvSpPr>
            <a:spLocks noGrp="1"/>
          </p:cNvSpPr>
          <p:nvPr>
            <p:ph type="title"/>
          </p:nvPr>
        </p:nvSpPr>
        <p:spPr>
          <a:xfrm>
            <a:off x="702076" y="296715"/>
            <a:ext cx="7038900" cy="914100"/>
          </a:xfrm>
        </p:spPr>
        <p:txBody>
          <a:bodyPr/>
          <a:lstStyle/>
          <a:p>
            <a:r>
              <a:rPr lang="en-US" dirty="0"/>
              <a:t>Schematic for LCD Counter</a:t>
            </a:r>
          </a:p>
        </p:txBody>
      </p:sp>
      <p:sp>
        <p:nvSpPr>
          <p:cNvPr id="3" name="Text Placeholder 2">
            <a:extLst>
              <a:ext uri="{FF2B5EF4-FFF2-40B4-BE49-F238E27FC236}">
                <a16:creationId xmlns:a16="http://schemas.microsoft.com/office/drawing/2014/main" id="{D886F0A1-4175-4BA8-B40E-FBC95333923C}"/>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CD00DD94-EC3E-477C-B655-EE03D8F1F518}"/>
              </a:ext>
            </a:extLst>
          </p:cNvPr>
          <p:cNvPicPr>
            <a:picLocks noChangeAspect="1"/>
          </p:cNvPicPr>
          <p:nvPr/>
        </p:nvPicPr>
        <p:blipFill>
          <a:blip r:embed="rId2"/>
          <a:stretch>
            <a:fillRect/>
          </a:stretch>
        </p:blipFill>
        <p:spPr>
          <a:xfrm>
            <a:off x="2743200" y="753765"/>
            <a:ext cx="6376416" cy="4389734"/>
          </a:xfrm>
          <a:prstGeom prst="rect">
            <a:avLst/>
          </a:prstGeom>
        </p:spPr>
      </p:pic>
    </p:spTree>
    <p:extLst>
      <p:ext uri="{BB962C8B-B14F-4D97-AF65-F5344CB8AC3E}">
        <p14:creationId xmlns:p14="http://schemas.microsoft.com/office/powerpoint/2010/main" val="245560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2D1C-254B-4833-8A52-3F80DAEB2F21}"/>
              </a:ext>
            </a:extLst>
          </p:cNvPr>
          <p:cNvSpPr>
            <a:spLocks noGrp="1"/>
          </p:cNvSpPr>
          <p:nvPr>
            <p:ph type="title"/>
          </p:nvPr>
        </p:nvSpPr>
        <p:spPr>
          <a:xfrm>
            <a:off x="971107" y="235108"/>
            <a:ext cx="7038900" cy="914100"/>
          </a:xfrm>
        </p:spPr>
        <p:txBody>
          <a:bodyPr/>
          <a:lstStyle/>
          <a:p>
            <a:r>
              <a:rPr lang="en-US" dirty="0"/>
              <a:t>Schematic for Buzzer</a:t>
            </a:r>
          </a:p>
        </p:txBody>
      </p:sp>
      <p:sp>
        <p:nvSpPr>
          <p:cNvPr id="3" name="Text Placeholder 2">
            <a:extLst>
              <a:ext uri="{FF2B5EF4-FFF2-40B4-BE49-F238E27FC236}">
                <a16:creationId xmlns:a16="http://schemas.microsoft.com/office/drawing/2014/main" id="{8919E3DC-61F9-4F91-A612-6980EECE469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9A53423-782B-4BE4-B176-B6DFB0834311}"/>
              </a:ext>
            </a:extLst>
          </p:cNvPr>
          <p:cNvPicPr>
            <a:picLocks noChangeAspect="1"/>
          </p:cNvPicPr>
          <p:nvPr/>
        </p:nvPicPr>
        <p:blipFill>
          <a:blip r:embed="rId2"/>
          <a:stretch>
            <a:fillRect/>
          </a:stretch>
        </p:blipFill>
        <p:spPr>
          <a:xfrm>
            <a:off x="2771553" y="692158"/>
            <a:ext cx="6372448" cy="4451342"/>
          </a:xfrm>
          <a:prstGeom prst="rect">
            <a:avLst/>
          </a:prstGeom>
        </p:spPr>
      </p:pic>
    </p:spTree>
    <p:extLst>
      <p:ext uri="{BB962C8B-B14F-4D97-AF65-F5344CB8AC3E}">
        <p14:creationId xmlns:p14="http://schemas.microsoft.com/office/powerpoint/2010/main" val="358492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encountered</a:t>
            </a:r>
            <a:endParaRPr/>
          </a:p>
        </p:txBody>
      </p:sp>
      <p:sp>
        <p:nvSpPr>
          <p:cNvPr id="270" name="Google Shape;270;p22"/>
          <p:cNvSpPr txBox="1"/>
          <p:nvPr/>
        </p:nvSpPr>
        <p:spPr>
          <a:xfrm>
            <a:off x="1097400" y="1448519"/>
            <a:ext cx="732900" cy="8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Montserrat"/>
                <a:ea typeface="Montserrat"/>
                <a:cs typeface="Montserrat"/>
                <a:sym typeface="Montserrat"/>
              </a:rPr>
              <a:t>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71" name="Google Shape;271;p22"/>
          <p:cNvSpPr txBox="1"/>
          <p:nvPr/>
        </p:nvSpPr>
        <p:spPr>
          <a:xfrm>
            <a:off x="3279000" y="1448531"/>
            <a:ext cx="732900" cy="8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FFFFFF"/>
                </a:solidFill>
                <a:latin typeface="Montserrat"/>
                <a:ea typeface="Montserrat"/>
                <a:cs typeface="Montserrat"/>
                <a:sym typeface="Montserrat"/>
              </a:rPr>
              <a:t>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72" name="Google Shape;272;p22"/>
          <p:cNvSpPr txBox="1"/>
          <p:nvPr/>
        </p:nvSpPr>
        <p:spPr>
          <a:xfrm>
            <a:off x="5555625" y="1448519"/>
            <a:ext cx="732900" cy="8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Montserrat"/>
                <a:ea typeface="Montserrat"/>
                <a:cs typeface="Montserrat"/>
                <a:sym typeface="Montserrat"/>
              </a:rPr>
              <a:t>3</a:t>
            </a:r>
            <a:endParaRPr sz="1300">
              <a:solidFill>
                <a:srgbClr val="FFFFFF"/>
              </a:solidFill>
            </a:endParaRPr>
          </a:p>
        </p:txBody>
      </p:sp>
      <p:pic>
        <p:nvPicPr>
          <p:cNvPr id="273" name="Google Shape;273;p22"/>
          <p:cNvPicPr preferRelativeResize="0"/>
          <p:nvPr/>
        </p:nvPicPr>
        <p:blipFill>
          <a:blip r:embed="rId3">
            <a:alphaModFix/>
          </a:blip>
          <a:stretch>
            <a:fillRect/>
          </a:stretch>
        </p:blipFill>
        <p:spPr>
          <a:xfrm>
            <a:off x="472550" y="2110375"/>
            <a:ext cx="1905000" cy="1905000"/>
          </a:xfrm>
          <a:prstGeom prst="rect">
            <a:avLst/>
          </a:prstGeom>
          <a:noFill/>
          <a:ln>
            <a:noFill/>
          </a:ln>
        </p:spPr>
      </p:pic>
      <p:pic>
        <p:nvPicPr>
          <p:cNvPr id="274" name="Google Shape;274;p22"/>
          <p:cNvPicPr preferRelativeResize="0"/>
          <p:nvPr/>
        </p:nvPicPr>
        <p:blipFill>
          <a:blip r:embed="rId4">
            <a:alphaModFix/>
          </a:blip>
          <a:stretch>
            <a:fillRect/>
          </a:stretch>
        </p:blipFill>
        <p:spPr>
          <a:xfrm>
            <a:off x="2692950" y="2110375"/>
            <a:ext cx="1905000" cy="1905000"/>
          </a:xfrm>
          <a:prstGeom prst="rect">
            <a:avLst/>
          </a:prstGeom>
          <a:noFill/>
          <a:ln>
            <a:noFill/>
          </a:ln>
        </p:spPr>
      </p:pic>
      <p:pic>
        <p:nvPicPr>
          <p:cNvPr id="275" name="Google Shape;275;p22"/>
          <p:cNvPicPr preferRelativeResize="0"/>
          <p:nvPr/>
        </p:nvPicPr>
        <p:blipFill>
          <a:blip r:embed="rId5">
            <a:alphaModFix/>
          </a:blip>
          <a:stretch>
            <a:fillRect/>
          </a:stretch>
        </p:blipFill>
        <p:spPr>
          <a:xfrm>
            <a:off x="4722250" y="2110375"/>
            <a:ext cx="1905000" cy="1905000"/>
          </a:xfrm>
          <a:prstGeom prst="rect">
            <a:avLst/>
          </a:prstGeom>
          <a:noFill/>
          <a:ln>
            <a:noFill/>
          </a:ln>
        </p:spPr>
      </p:pic>
      <p:sp>
        <p:nvSpPr>
          <p:cNvPr id="276" name="Google Shape;276;p22"/>
          <p:cNvSpPr txBox="1"/>
          <p:nvPr/>
        </p:nvSpPr>
        <p:spPr>
          <a:xfrm>
            <a:off x="7337600" y="1448519"/>
            <a:ext cx="732900" cy="8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latin typeface="Montserrat"/>
                <a:ea typeface="Montserrat"/>
                <a:cs typeface="Montserrat"/>
                <a:sym typeface="Montserrat"/>
              </a:rPr>
              <a:t>4</a:t>
            </a:r>
            <a:endParaRPr sz="1300">
              <a:solidFill>
                <a:srgbClr val="FFFFFF"/>
              </a:solidFill>
            </a:endParaRPr>
          </a:p>
        </p:txBody>
      </p:sp>
      <p:pic>
        <p:nvPicPr>
          <p:cNvPr id="277" name="Google Shape;277;p22"/>
          <p:cNvPicPr preferRelativeResize="0"/>
          <p:nvPr/>
        </p:nvPicPr>
        <p:blipFill>
          <a:blip r:embed="rId6">
            <a:alphaModFix/>
          </a:blip>
          <a:stretch>
            <a:fillRect/>
          </a:stretch>
        </p:blipFill>
        <p:spPr>
          <a:xfrm>
            <a:off x="6751550" y="2110375"/>
            <a:ext cx="1747200" cy="1905000"/>
          </a:xfrm>
          <a:prstGeom prst="rect">
            <a:avLst/>
          </a:prstGeom>
          <a:noFill/>
          <a:ln>
            <a:noFill/>
          </a:ln>
        </p:spPr>
      </p:pic>
      <p:sp>
        <p:nvSpPr>
          <p:cNvPr id="278" name="Google Shape;278;p22"/>
          <p:cNvSpPr txBox="1"/>
          <p:nvPr/>
        </p:nvSpPr>
        <p:spPr>
          <a:xfrm>
            <a:off x="54300" y="4070350"/>
            <a:ext cx="28191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Volume of buzzer during field testing was too soft</a:t>
            </a:r>
            <a:endParaRPr>
              <a:solidFill>
                <a:srgbClr val="FFFFFF"/>
              </a:solidFill>
              <a:latin typeface="Lato"/>
              <a:ea typeface="Lato"/>
              <a:cs typeface="Lato"/>
              <a:sym typeface="Lato"/>
            </a:endParaRPr>
          </a:p>
        </p:txBody>
      </p:sp>
      <p:sp>
        <p:nvSpPr>
          <p:cNvPr id="279" name="Google Shape;279;p22"/>
          <p:cNvSpPr txBox="1"/>
          <p:nvPr/>
        </p:nvSpPr>
        <p:spPr>
          <a:xfrm>
            <a:off x="2686450" y="4218400"/>
            <a:ext cx="19686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Bin was difficult to carry</a:t>
            </a:r>
            <a:endParaRPr>
              <a:solidFill>
                <a:srgbClr val="FFFFFF"/>
              </a:solidFill>
              <a:latin typeface="Lato"/>
              <a:ea typeface="Lato"/>
              <a:cs typeface="Lato"/>
              <a:sym typeface="Lato"/>
            </a:endParaRPr>
          </a:p>
        </p:txBody>
      </p:sp>
      <p:sp>
        <p:nvSpPr>
          <p:cNvPr id="280" name="Google Shape;280;p22"/>
          <p:cNvSpPr txBox="1"/>
          <p:nvPr/>
        </p:nvSpPr>
        <p:spPr>
          <a:xfrm>
            <a:off x="4220450" y="4070350"/>
            <a:ext cx="2331000" cy="10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FFFF"/>
                </a:solidFill>
                <a:latin typeface="Lato"/>
                <a:ea typeface="Lato"/>
                <a:cs typeface="Lato"/>
                <a:sym typeface="Lato"/>
              </a:rPr>
              <a:t>Solar panel that we had wasn’t compliant to the voltage needed to charge the power bank (our charge controller) as it only amounted to 3v maximum ( 5v&gt; minimum)</a:t>
            </a:r>
            <a:endParaRPr sz="1100">
              <a:solidFill>
                <a:srgbClr val="FFFFFF"/>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81" name="Google Shape;281;p22"/>
          <p:cNvSpPr txBox="1"/>
          <p:nvPr/>
        </p:nvSpPr>
        <p:spPr>
          <a:xfrm>
            <a:off x="6056150" y="4018600"/>
            <a:ext cx="3138000" cy="688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a:solidFill>
                  <a:srgbClr val="FFFFFF"/>
                </a:solidFill>
                <a:latin typeface="Lato"/>
                <a:ea typeface="Lato"/>
                <a:cs typeface="Lato"/>
                <a:sym typeface="Lato"/>
              </a:rPr>
              <a:t>3D printed pieces with holes to fit screws, had difficulty fitting in the screws due to final layer of circle being flat</a:t>
            </a:r>
            <a:endParaRPr>
              <a:solidFill>
                <a:srgbClr val="FFFFFF"/>
              </a:solidFill>
              <a:latin typeface="Lato"/>
              <a:ea typeface="Lato"/>
              <a:cs typeface="Lato"/>
              <a:sym typeface="Lato"/>
            </a:endParaRPr>
          </a:p>
        </p:txBody>
      </p:sp>
      <p:pic>
        <p:nvPicPr>
          <p:cNvPr id="282" name="Google Shape;282;p22"/>
          <p:cNvPicPr preferRelativeResize="0"/>
          <p:nvPr/>
        </p:nvPicPr>
        <p:blipFill rotWithShape="1">
          <a:blip r:embed="rId7">
            <a:alphaModFix/>
          </a:blip>
          <a:srcRect l="11577" t="13112" r="24268" b="12439"/>
          <a:stretch/>
        </p:blipFill>
        <p:spPr>
          <a:xfrm rot="16200000">
            <a:off x="6982908" y="176840"/>
            <a:ext cx="1381006" cy="11559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72" grpId="0"/>
      <p:bldP spid="276" grpId="0"/>
      <p:bldP spid="278" grpId="0"/>
      <p:bldP spid="279" grpId="0"/>
      <p:bldP spid="280" grpId="0"/>
      <p:bldP spid="281" grpId="0"/>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518</Words>
  <Application>Microsoft Office PowerPoint</Application>
  <PresentationFormat>On-screen Show (16:9)</PresentationFormat>
  <Paragraphs>79</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Nunito SemiBold</vt:lpstr>
      <vt:lpstr>Lato</vt:lpstr>
      <vt:lpstr>Montserrat</vt:lpstr>
      <vt:lpstr>Average</vt:lpstr>
      <vt:lpstr>Focus</vt:lpstr>
      <vt:lpstr> ME2203:Engineering Exploration and Design</vt:lpstr>
      <vt:lpstr>PowerPoint Presentation</vt:lpstr>
      <vt:lpstr>Overview</vt:lpstr>
      <vt:lpstr>Inspiration</vt:lpstr>
      <vt:lpstr>Project objective</vt:lpstr>
      <vt:lpstr>VIDEO!</vt:lpstr>
      <vt:lpstr>Schematic for LCD Counter</vt:lpstr>
      <vt:lpstr>Schematic for Buzzer</vt:lpstr>
      <vt:lpstr>Problems encountered</vt:lpstr>
      <vt:lpstr>Advantages of TAS</vt:lpstr>
      <vt:lpstr>Disadvantages of TAS </vt:lpstr>
      <vt:lpstr>Recommendations</vt:lpstr>
      <vt:lpstr>PowerPoint Presentation</vt:lpstr>
      <vt:lpstr>Thank you!</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ME2203:Engineering Exploration and Design</dc:title>
  <cp:lastModifiedBy>Meow™ Nom</cp:lastModifiedBy>
  <cp:revision>11</cp:revision>
  <dcterms:modified xsi:type="dcterms:W3CDTF">2019-08-14T12:20:40Z</dcterms:modified>
</cp:coreProperties>
</file>